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9" r:id="rId3"/>
    <p:sldId id="277" r:id="rId4"/>
    <p:sldId id="257" r:id="rId5"/>
    <p:sldId id="268" r:id="rId6"/>
    <p:sldId id="270" r:id="rId7"/>
    <p:sldId id="269" r:id="rId8"/>
    <p:sldId id="279" r:id="rId9"/>
    <p:sldId id="280" r:id="rId10"/>
    <p:sldId id="281" r:id="rId11"/>
    <p:sldId id="284" r:id="rId12"/>
    <p:sldId id="283" r:id="rId13"/>
    <p:sldId id="273" r:id="rId14"/>
    <p:sldId id="286" r:id="rId15"/>
    <p:sldId id="272" r:id="rId16"/>
    <p:sldId id="290" r:id="rId17"/>
    <p:sldId id="266" r:id="rId18"/>
    <p:sldId id="292" r:id="rId19"/>
    <p:sldId id="291" r:id="rId20"/>
    <p:sldId id="262" r:id="rId21"/>
    <p:sldId id="293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21EB5-6294-4FB4-AA68-C7A936248538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9F662-762B-4DA2-875F-FB559DCAB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893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9F662-762B-4DA2-875F-FB559DCAB3E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020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9F662-762B-4DA2-875F-FB559DCAB3E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04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9F662-762B-4DA2-875F-FB559DCAB3E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12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9F662-762B-4DA2-875F-FB559DCAB3E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281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9F662-762B-4DA2-875F-FB559DCAB3E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585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9F662-762B-4DA2-875F-FB559DCAB3E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589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9F662-762B-4DA2-875F-FB559DCAB3E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038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9F662-762B-4DA2-875F-FB559DCAB3E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017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9F662-762B-4DA2-875F-FB559DCAB3E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358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9F662-762B-4DA2-875F-FB559DCAB3E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519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1B386D-EACB-E2C1-8743-F401C8407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359BAAA-ABCC-0A78-9CFC-A67840AA3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135FBC-3FBD-9747-46BF-FD2838076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2551-8E7C-4F4E-BFD8-19C1B68E8AB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29A8FA-BDB7-E665-B857-14D6FFAC8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CF156E-D37C-760D-B038-6D0EF071A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7BCA-761A-4849-8268-DCA90223C6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342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1AA5F-838A-3CA7-1AEE-DF184B064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1DA2CD-0FE7-A6DF-F66F-D43F00190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1DFA28-771B-7164-E7C1-5F295F06F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2551-8E7C-4F4E-BFD8-19C1B68E8AB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8C27AE-588A-7F36-DA20-B89DB20E7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47FAF-44B2-95F4-FA14-3DAEE9C79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7BCA-761A-4849-8268-DCA90223C6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94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A39C22F-6B63-6F46-A9E1-653EA862DE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5D0F91-CB50-A292-9A93-166AA83EA1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7C8149-822A-4E65-B437-CC0FB5BC4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2551-8E7C-4F4E-BFD8-19C1B68E8AB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1303D0-49B1-8C2C-D930-AE4A59634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B34C6E-A3A3-EBCC-E85B-8B4C02B9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7BCA-761A-4849-8268-DCA90223C6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412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396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629C6F62-B8C7-DC78-7524-0B470EF65A5B}"/>
              </a:ext>
            </a:extLst>
          </p:cNvPr>
          <p:cNvCxnSpPr>
            <a:cxnSpLocks/>
          </p:cNvCxnSpPr>
          <p:nvPr userDrawn="1"/>
        </p:nvCxnSpPr>
        <p:spPr>
          <a:xfrm>
            <a:off x="1888676" y="6538912"/>
            <a:ext cx="881085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5862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978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414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26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39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‹#›</a:t>
            </a:fld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09BD9533-09B1-0821-AD7C-E5739D838957}"/>
              </a:ext>
            </a:extLst>
          </p:cNvPr>
          <p:cNvCxnSpPr>
            <a:cxnSpLocks/>
          </p:cNvCxnSpPr>
          <p:nvPr userDrawn="1"/>
        </p:nvCxnSpPr>
        <p:spPr>
          <a:xfrm>
            <a:off x="1888676" y="6538912"/>
            <a:ext cx="881085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199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34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B1B170-2BF6-44A8-3499-83F68865A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6D73BD-CCF3-21CE-7F67-042CE6BE1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F43091-39EF-C03D-563D-D8A7DDAB1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2551-8E7C-4F4E-BFD8-19C1B68E8AB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63AD38-BB24-D88B-52B7-0C93BCFAB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7ECFAB-2767-6833-7884-528B78B67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7BCA-761A-4849-8268-DCA90223C6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3059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416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8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315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49A8A2-2321-6A02-AF46-BD57AE60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FA3320-0C40-3964-2B8A-56F630351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D935D5-AB91-59ED-98A1-11677D99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2551-8E7C-4F4E-BFD8-19C1B68E8AB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DDC458-062D-1D54-4BC8-9AE2140BA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C97D52-DC93-C298-FFCD-4E753956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7BCA-761A-4849-8268-DCA90223C6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214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934529-3527-6854-B90D-750202C78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A778-CA67-40AE-20A4-3305452539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85E8E7-7277-3319-1F64-A7398F669C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79DB77-F1CD-AD02-B098-55B10839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2551-8E7C-4F4E-BFD8-19C1B68E8AB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778B5E-4736-58D3-2920-D584B1CAC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AD936A-3D57-0850-C1C4-2DD1AC65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7BCA-761A-4849-8268-DCA90223C6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881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855695-742F-78CB-7628-59F4FE0DE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89A297-5220-AB7F-0C4F-D3B418466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2F22C6-5D00-B34C-7519-69411193A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91263DA-FDB5-B52F-E89F-FC8C7E7694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0E4775-2E34-CFAD-0367-9CC4925067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1949845-9059-604B-2C69-DE60D084B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2551-8E7C-4F4E-BFD8-19C1B68E8AB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2F1B6DC-CFA3-A8C4-5223-BBDFA9E75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D95FD6-DCCA-D3DD-7869-E3646D445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7BCA-761A-4849-8268-DCA90223C6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174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F0F423-A16E-1806-3A0C-7C612CD71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13E9316-DEE8-3CA6-4394-9C0E16E84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2551-8E7C-4F4E-BFD8-19C1B68E8AB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2B4A09B-45F2-4637-666B-AFF8CA0C5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33D4448-91CB-1BB4-D9C1-8C97E099D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7BCA-761A-4849-8268-DCA90223C6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988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E14130F-D13D-E84D-7E13-645E7C3A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2551-8E7C-4F4E-BFD8-19C1B68E8AB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9814A0-A147-F076-CCD3-C5314185E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312880-E997-75EA-0FB8-204D8235E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7BCA-761A-4849-8268-DCA90223C6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781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AD7F65-C200-3B8B-8475-4AA2D4D6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8A9328-B86E-8941-84DA-D560A24B8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491C6D-2F3C-940B-F20E-A8FE889763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B6F416-C6D6-E0FB-35F0-8E89C1EE3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2551-8E7C-4F4E-BFD8-19C1B68E8AB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84E757-3180-FF8A-9A6D-BE59698BE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BCA053-6DBA-B273-429C-EF6AC884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7BCA-761A-4849-8268-DCA90223C6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232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FBC5C-99A9-8985-1FBA-124378CDA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2EF7F97-77E6-5898-82C8-D048DF8FC8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1FB032-083F-C8BD-0F40-EE30CE760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9AA52B-EC98-3569-6A29-BEAC70ADD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2551-8E7C-4F4E-BFD8-19C1B68E8AB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A2008B-F74C-5ED5-F539-491B4C5FE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675277-2FFB-952F-760C-C930C6DD9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7BCA-761A-4849-8268-DCA90223C6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25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E525B-5B91-39E8-C2AB-84B28E157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F9619C-DB21-5CEF-BA8F-34E408BF35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56B56E-B00C-C639-5DC5-69075DAEB5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72551-8E7C-4F4E-BFD8-19C1B68E8AB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A6C198-5229-3EAC-C9A9-ACBAAA9D6B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B1C6C-85B4-A987-FC86-618AED1B5E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57BCA-761A-4849-8268-DCA90223C6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980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irce" panose="020B0502020203020203" pitchFamily="34" charset="0"/>
              </a:defRPr>
            </a:lvl1pPr>
          </a:lstStyle>
          <a:p>
            <a:r>
              <a:rPr lang="ru-RU"/>
              <a:t>12.05.2023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irce" panose="020B0502020203020203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irce" panose="020B0502020203020203" pitchFamily="34" charset="0"/>
              </a:defRPr>
            </a:lvl1pPr>
          </a:lstStyle>
          <a:p>
            <a:fld id="{CD833ACA-DE0D-F644-9179-D04F0E7AEA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40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irce Bold" panose="020B0502020203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irce" panose="020B0502020203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irce" panose="020B0502020203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irce" panose="020B0502020203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irce" panose="020B0502020203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irce" panose="020B0502020203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folk-camp.ru/" TargetMode="Externa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s://livingheritage.ru/" TargetMode="External"/><Relationship Id="rId7" Type="http://schemas.microsoft.com/office/2007/relationships/hdphoto" Target="../media/hdphoto3.wdp"/><Relationship Id="rId2" Type="http://schemas.openxmlformats.org/officeDocument/2006/relationships/hyperlink" Target="https://arzamas.academy/special/tver?ysclid=lhj3ttvsvl105186192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hyperlink" Target="http://tsfest.ru/" TargetMode="External"/><Relationship Id="rId10" Type="http://schemas.openxmlformats.org/officeDocument/2006/relationships/image" Target="../media/image39.png"/><Relationship Id="rId4" Type="http://schemas.openxmlformats.org/officeDocument/2006/relationships/hyperlink" Target="https://arch-conservation.ru/aboutus?ysclid=lhjfjkbyx3829412448" TargetMode="External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KJLQlD6mJ7qtwygH92ulbqq7d_hmHKjv" TargetMode="External"/><Relationship Id="rId2" Type="http://schemas.openxmlformats.org/officeDocument/2006/relationships/hyperlink" Target="https://www.youtube.com/playlist?list=PLiUB4cC4_BWTH7l9hAu46-tNHodK5mGU6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6">
            <a:extLst>
              <a:ext uri="{FF2B5EF4-FFF2-40B4-BE49-F238E27FC236}">
                <a16:creationId xmlns:a16="http://schemas.microsoft.com/office/drawing/2014/main" id="{1023EBD7-7F13-4639-B7E2-EA3B8619A1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72" t="4051" r="22108" b="4578"/>
          <a:stretch/>
        </p:blipFill>
        <p:spPr>
          <a:xfrm>
            <a:off x="5108028" y="1520952"/>
            <a:ext cx="7083972" cy="533704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322C6BC-1F35-610C-A9D0-C33A112148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6BD65-E13A-0142-4496-2ED63050C1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412780"/>
            <a:ext cx="9144000" cy="2387600"/>
          </a:xfrm>
        </p:spPr>
        <p:txBody>
          <a:bodyPr>
            <a:noAutofit/>
          </a:bodyPr>
          <a:lstStyle/>
          <a:p>
            <a:pPr algn="l"/>
            <a:r>
              <a:rPr lang="ru-RU" sz="4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Примеры современных социокультурных проектов </a:t>
            </a:r>
            <a:br>
              <a:rPr lang="ru-RU" sz="4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4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 сохранению локального наследия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9E89159-A5C3-B32F-3434-2345E1543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441325"/>
            <a:ext cx="7239000" cy="1197430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XVI </a:t>
            </a: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Всероссийский конкурс</a:t>
            </a:r>
          </a:p>
          <a:p>
            <a:pPr algn="l">
              <a:spcBef>
                <a:spcPts val="0"/>
              </a:spcBef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юношеских исследовательских и проектных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работ по историко-церковному краеведению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3740F0-1A90-4E3E-3E28-C2B623232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7" t="21646" r="20213" b="19994"/>
          <a:stretch/>
        </p:blipFill>
        <p:spPr bwMode="auto">
          <a:xfrm>
            <a:off x="7584562" y="340473"/>
            <a:ext cx="1067016" cy="10670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7BC9E60-59D9-3EAC-02F8-AD85E2FE9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4157" y="340473"/>
            <a:ext cx="1223857" cy="106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Изображение выглядит как Шрифт, Графика, рукописный текс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A428A91-921A-E7A3-1236-CAFB24BDD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2042" y="504813"/>
            <a:ext cx="1617310" cy="7383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9738BB-E2C7-0048-560E-BB68453D3319}"/>
              </a:ext>
            </a:extLst>
          </p:cNvPr>
          <p:cNvSpPr txBox="1"/>
          <p:nvPr/>
        </p:nvSpPr>
        <p:spPr>
          <a:xfrm>
            <a:off x="685800" y="6078121"/>
            <a:ext cx="2265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irce Bold" panose="020B0502020203020203" pitchFamily="34" charset="0"/>
                <a:ea typeface="+mn-ea"/>
                <a:cs typeface="+mn-cs"/>
              </a:rPr>
              <a:t>12 мая 2023 г., Москва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064734E-07B0-BFA5-0655-AA9A434BFB67}"/>
              </a:ext>
            </a:extLst>
          </p:cNvPr>
          <p:cNvSpPr txBox="1">
            <a:spLocks/>
          </p:cNvSpPr>
          <p:nvPr/>
        </p:nvSpPr>
        <p:spPr>
          <a:xfrm>
            <a:off x="685800" y="4880691"/>
            <a:ext cx="7239000" cy="1197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irce" panose="020B0502020203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irce" panose="020B0502020203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irce" panose="020B0502020203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irce" panose="020B0502020203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irce" panose="020B0502020203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Харитонова Юлия Анатольевна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23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A0567FE0-063D-279F-1920-5248DB49F1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883" r="-2" b="9143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17" name="Объект 16">
            <a:extLst>
              <a:ext uri="{FF2B5EF4-FFF2-40B4-BE49-F238E27FC236}">
                <a16:creationId xmlns:a16="http://schemas.microsoft.com/office/drawing/2014/main" id="{C91D06AF-C6FB-5D32-623A-6C09CB1D0B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t="21374" r="-2" b="17239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6213FF-A08D-D0A8-8DC1-65B08CA64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40" y="55966"/>
            <a:ext cx="4832802" cy="175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200"/>
              </a:spcBef>
            </a:pPr>
            <a:r>
              <a:rPr lang="ru-RU" sz="3200" b="1" kern="1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Данилов «Ленина, 21» - </a:t>
            </a:r>
            <a:br>
              <a:rPr lang="ru-RU" sz="3600" b="1" kern="1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л</a:t>
            </a:r>
            <a:br>
              <a:rPr lang="ru-RU" sz="3200" b="1" kern="1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2200" b="1" kern="1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проект по восстановлению старинного здания и превращению его </a:t>
            </a:r>
            <a:br>
              <a:rPr lang="ru-RU" sz="2200" b="1" kern="1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2200" b="1" kern="1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 арт-пространство</a:t>
            </a:r>
            <a:endParaRPr lang="en-US" sz="3200" b="1" kern="1200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58032952-7CA7-A6A4-B6DB-7FA656F5C8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9276" y="2206135"/>
            <a:ext cx="4832803" cy="246617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000" dirty="0">
                <a:solidFill>
                  <a:srgbClr val="C00000"/>
                </a:solidFill>
              </a:rPr>
              <a:t>ветхий старинный особняк стал домом для даниловских подростков, которые создали здесь творческую коммуну.</a:t>
            </a:r>
          </a:p>
          <a:p>
            <a:r>
              <a:rPr lang="ru-RU" sz="2000" dirty="0">
                <a:solidFill>
                  <a:srgbClr val="C00000"/>
                </a:solidFill>
              </a:rPr>
              <a:t>«Другой Данилов» – волонтерский отряд местных школьников, который  активно помогает с ремонтом особняка, создает </a:t>
            </a:r>
            <a:r>
              <a:rPr lang="ru-RU" sz="2000" dirty="0" err="1">
                <a:solidFill>
                  <a:srgbClr val="C00000"/>
                </a:solidFill>
              </a:rPr>
              <a:t>турмаршруты</a:t>
            </a:r>
            <a:r>
              <a:rPr lang="ru-RU" sz="2000" dirty="0">
                <a:solidFill>
                  <a:srgbClr val="C00000"/>
                </a:solidFill>
              </a:rPr>
              <a:t>, собирает экспонаты для будущего музея</a:t>
            </a:r>
          </a:p>
        </p:txBody>
      </p:sp>
      <p:sp>
        <p:nvSpPr>
          <p:cNvPr id="27" name="Content Placeholder 9">
            <a:extLst>
              <a:ext uri="{FF2B5EF4-FFF2-40B4-BE49-F238E27FC236}">
                <a16:creationId xmlns:a16="http://schemas.microsoft.com/office/drawing/2014/main" id="{B1DF5B60-63AB-FD22-DD1A-73F93F95A930}"/>
              </a:ext>
            </a:extLst>
          </p:cNvPr>
          <p:cNvSpPr txBox="1">
            <a:spLocks/>
          </p:cNvSpPr>
          <p:nvPr/>
        </p:nvSpPr>
        <p:spPr>
          <a:xfrm>
            <a:off x="240472" y="4672310"/>
            <a:ext cx="5101111" cy="2089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600" b="1" dirty="0">
                <a:solidFill>
                  <a:srgbClr val="990000"/>
                </a:solidFill>
                <a:latin typeface="+mj-lt"/>
                <a:ea typeface="+mj-ea"/>
                <a:cs typeface="+mj-cs"/>
              </a:rPr>
              <a:t>Проект Дмитрия Андреева: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200" i="1" dirty="0">
                <a:solidFill>
                  <a:srgbClr val="C00000"/>
                </a:solidFill>
              </a:rPr>
              <a:t>«В этом проекте реализовывался и мой личный интерес — вернуться в свой родной город, из которого я уехал в 16 лет, заново «прожить» подростковый возраст.</a:t>
            </a:r>
          </a:p>
        </p:txBody>
      </p:sp>
    </p:spTree>
    <p:extLst>
      <p:ext uri="{BB962C8B-B14F-4D97-AF65-F5344CB8AC3E}">
        <p14:creationId xmlns:p14="http://schemas.microsoft.com/office/powerpoint/2010/main" val="2521859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86EA24B-FB4A-BAB3-1A7C-78B41EC93A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6135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9C6B1E10-70B3-0636-C1FB-2E5FE59163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24" r="-2" b="-2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E4B02-8998-B131-1829-F651C0CCA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36" y="681036"/>
            <a:ext cx="341274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Данилов. Проект </a:t>
            </a:r>
            <a:br>
              <a:rPr lang="ru-RU" sz="32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32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«Открытый город» </a:t>
            </a:r>
            <a:endParaRPr lang="en-US" sz="32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D99CF87-68B3-C5D9-1657-8206C73FB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5" y="2258171"/>
            <a:ext cx="3074077" cy="1839696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ru-RU" sz="2400" dirty="0">
                <a:solidFill>
                  <a:srgbClr val="990000"/>
                </a:solidFill>
              </a:rPr>
              <a:t>На улицах появились первые арт-объекты, сделанные руками детей связанные с историей Данилова. </a:t>
            </a:r>
            <a:endParaRPr lang="en-US" sz="2400" dirty="0">
              <a:solidFill>
                <a:srgbClr val="99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10664F-EC3F-AC6F-D105-BE80B924FF68}"/>
              </a:ext>
            </a:extLst>
          </p:cNvPr>
          <p:cNvSpPr txBox="1"/>
          <p:nvPr/>
        </p:nvSpPr>
        <p:spPr>
          <a:xfrm>
            <a:off x="7380367" y="6176963"/>
            <a:ext cx="49662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Памятник, посвященный кошкам, которые боролись с мышами в  блокадном Ленинграде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A70117-5241-4F74-9768-40B01CBE1EA1}"/>
              </a:ext>
            </a:extLst>
          </p:cNvPr>
          <p:cNvSpPr txBox="1"/>
          <p:nvPr/>
        </p:nvSpPr>
        <p:spPr>
          <a:xfrm>
            <a:off x="3220961" y="6208538"/>
            <a:ext cx="45079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Памятник летчику </a:t>
            </a:r>
            <a:r>
              <a:rPr lang="ru-RU" dirty="0" err="1">
                <a:solidFill>
                  <a:schemeClr val="bg1"/>
                </a:solidFill>
              </a:rPr>
              <a:t>И.Пиминову</a:t>
            </a:r>
            <a:r>
              <a:rPr lang="ru-RU" dirty="0">
                <a:solidFill>
                  <a:schemeClr val="bg1"/>
                </a:solidFill>
              </a:rPr>
              <a:t>. В 1970 г.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он ценой своей жизни спас город  </a:t>
            </a:r>
          </a:p>
        </p:txBody>
      </p:sp>
    </p:spTree>
    <p:extLst>
      <p:ext uri="{BB962C8B-B14F-4D97-AF65-F5344CB8AC3E}">
        <p14:creationId xmlns:p14="http://schemas.microsoft.com/office/powerpoint/2010/main" val="2336720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0B9C828C-11DC-6230-C539-55703D805F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88" r="-2" b="22329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1" name="Объект 40" descr="Изображение выглядит как текст, Шрифт, метка, калли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16462C90-1AE2-073B-AD64-8DA37EBECD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" r="4101" b="1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55" name="Freeform: Shape 49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7" name="Freeform: Shape 51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D9ED1D-E274-FA9E-D400-878C15ED2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0" y="76852"/>
            <a:ext cx="5152843" cy="10676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Музей-аптека </a:t>
            </a:r>
            <a:br>
              <a:rPr lang="ru-RU" sz="32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32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Братьев </a:t>
            </a:r>
            <a:r>
              <a:rPr lang="ru-RU" sz="3200" b="1" kern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Юргенсонъ</a:t>
            </a:r>
            <a:r>
              <a:rPr lang="ru-RU" sz="32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в Твери </a:t>
            </a:r>
            <a:endParaRPr lang="en-US" sz="32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BC4F44BE-CC2C-9281-ED8D-4BD402B0C9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035" y="2340864"/>
            <a:ext cx="5367698" cy="366435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solidFill>
                  <a:srgbClr val="990000"/>
                </a:solidFill>
              </a:rPr>
              <a:t>Соавтор проекта Надин Кулешова:</a:t>
            </a:r>
          </a:p>
          <a:p>
            <a:pPr marL="0" indent="0">
              <a:buNone/>
            </a:pPr>
            <a:r>
              <a:rPr lang="ru-RU" sz="2200" i="1" dirty="0">
                <a:solidFill>
                  <a:srgbClr val="990000"/>
                </a:solidFill>
              </a:rPr>
              <a:t>«Мы нашли старые фотографии, описание, как аптека выглядела внутри, и поняли, что это была крупная аптека полного цикла с травной лабораторией».</a:t>
            </a:r>
          </a:p>
          <a:p>
            <a:pPr marL="0" indent="0">
              <a:buNone/>
            </a:pPr>
            <a:r>
              <a:rPr lang="ru-RU" sz="2200" i="1" dirty="0">
                <a:solidFill>
                  <a:srgbClr val="990000"/>
                </a:solidFill>
              </a:rPr>
              <a:t>«У нас один из центральных элементов сюжета будет связан с мятой, той самый, за масло из которой </a:t>
            </a:r>
            <a:r>
              <a:rPr lang="ru-RU" sz="2200" i="1" dirty="0" err="1">
                <a:solidFill>
                  <a:srgbClr val="990000"/>
                </a:solidFill>
              </a:rPr>
              <a:t>Юргенсон</a:t>
            </a:r>
            <a:r>
              <a:rPr lang="ru-RU" sz="2200" i="1" dirty="0">
                <a:solidFill>
                  <a:srgbClr val="990000"/>
                </a:solidFill>
              </a:rPr>
              <a:t> получил медаль». 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D852299-C080-8BD6-B3F8-FA3675F7D373}"/>
              </a:ext>
            </a:extLst>
          </p:cNvPr>
          <p:cNvSpPr txBox="1"/>
          <p:nvPr/>
        </p:nvSpPr>
        <p:spPr>
          <a:xfrm>
            <a:off x="128016" y="1128042"/>
            <a:ext cx="56328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990000"/>
                </a:solidFill>
              </a:rPr>
              <a:t>сохранение нематериального наследия через "гения места" – семейства </a:t>
            </a:r>
            <a:r>
              <a:rPr lang="ru-RU" sz="2000" dirty="0" err="1">
                <a:solidFill>
                  <a:srgbClr val="990000"/>
                </a:solidFill>
              </a:rPr>
              <a:t>Юргенсонов</a:t>
            </a:r>
            <a:endParaRPr lang="ru-RU" sz="2000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498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753E741-1D12-7B85-4213-B6965C7819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5949" r="-2" b="3632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C509E0-65D1-741B-74EC-8DB087F402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246" r="-2" b="23367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2AD2DE-C592-34E6-9FF2-2F2B3C901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742" y="-39235"/>
            <a:ext cx="5439119" cy="11913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Музейный эксперимент </a:t>
            </a:r>
            <a:b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«Живая история со вкусом мяты»</a:t>
            </a:r>
            <a:endParaRPr lang="en-US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A5E51C-2CCB-4D7F-6E57-F1DD66A780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3749" y="2560931"/>
            <a:ext cx="4832803" cy="29127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 err="1">
                <a:solidFill>
                  <a:srgbClr val="990000"/>
                </a:solidFill>
              </a:rPr>
              <a:t>Все</a:t>
            </a:r>
            <a:r>
              <a:rPr lang="en-US" sz="2200" dirty="0">
                <a:solidFill>
                  <a:srgbClr val="990000"/>
                </a:solidFill>
              </a:rPr>
              <a:t> </a:t>
            </a:r>
            <a:r>
              <a:rPr lang="en-US" sz="2200" dirty="0" err="1">
                <a:solidFill>
                  <a:srgbClr val="990000"/>
                </a:solidFill>
              </a:rPr>
              <a:t>средства</a:t>
            </a:r>
            <a:r>
              <a:rPr lang="en-US" sz="2200" dirty="0">
                <a:solidFill>
                  <a:srgbClr val="990000"/>
                </a:solidFill>
              </a:rPr>
              <a:t>, </a:t>
            </a:r>
            <a:r>
              <a:rPr lang="en-US" sz="2200" dirty="0" err="1">
                <a:solidFill>
                  <a:srgbClr val="990000"/>
                </a:solidFill>
              </a:rPr>
              <a:t>собранные</a:t>
            </a:r>
            <a:r>
              <a:rPr lang="en-US" sz="2200" dirty="0">
                <a:solidFill>
                  <a:srgbClr val="990000"/>
                </a:solidFill>
              </a:rPr>
              <a:t> </a:t>
            </a:r>
            <a:r>
              <a:rPr lang="en-US" sz="2200" dirty="0" err="1">
                <a:solidFill>
                  <a:srgbClr val="990000"/>
                </a:solidFill>
              </a:rPr>
              <a:t>на</a:t>
            </a:r>
            <a:r>
              <a:rPr lang="en-US" sz="2200" dirty="0">
                <a:solidFill>
                  <a:srgbClr val="990000"/>
                </a:solidFill>
              </a:rPr>
              <a:t> </a:t>
            </a:r>
            <a:r>
              <a:rPr lang="en-US" sz="2200" dirty="0" err="1">
                <a:solidFill>
                  <a:srgbClr val="990000"/>
                </a:solidFill>
              </a:rPr>
              <a:t>благотворительном</a:t>
            </a:r>
            <a:r>
              <a:rPr lang="en-US" sz="2200" dirty="0">
                <a:solidFill>
                  <a:srgbClr val="990000"/>
                </a:solidFill>
              </a:rPr>
              <a:t> </a:t>
            </a:r>
            <a:r>
              <a:rPr lang="en-US" sz="2200" dirty="0" err="1">
                <a:solidFill>
                  <a:srgbClr val="990000"/>
                </a:solidFill>
              </a:rPr>
              <a:t>вечере</a:t>
            </a:r>
            <a:r>
              <a:rPr lang="en-US" sz="2200" dirty="0">
                <a:solidFill>
                  <a:srgbClr val="990000"/>
                </a:solidFill>
              </a:rPr>
              <a:t>, </a:t>
            </a:r>
            <a:r>
              <a:rPr lang="en-US" sz="2200" dirty="0" err="1">
                <a:solidFill>
                  <a:srgbClr val="990000"/>
                </a:solidFill>
              </a:rPr>
              <a:t>пойдут</a:t>
            </a:r>
            <a:r>
              <a:rPr lang="en-US" sz="2200" dirty="0">
                <a:solidFill>
                  <a:srgbClr val="990000"/>
                </a:solidFill>
              </a:rPr>
              <a:t> </a:t>
            </a:r>
            <a:r>
              <a:rPr lang="en-US" sz="2200" dirty="0" err="1">
                <a:solidFill>
                  <a:srgbClr val="990000"/>
                </a:solidFill>
              </a:rPr>
              <a:t>на</a:t>
            </a:r>
            <a:r>
              <a:rPr lang="en-US" sz="2200" dirty="0">
                <a:solidFill>
                  <a:srgbClr val="990000"/>
                </a:solidFill>
              </a:rPr>
              <a:t> </a:t>
            </a:r>
            <a:r>
              <a:rPr lang="ru-RU" sz="2200" dirty="0">
                <a:solidFill>
                  <a:srgbClr val="990000"/>
                </a:solidFill>
              </a:rPr>
              <a:t>создание</a:t>
            </a:r>
            <a:r>
              <a:rPr lang="en-US" sz="2200" dirty="0">
                <a:solidFill>
                  <a:srgbClr val="990000"/>
                </a:solidFill>
              </a:rPr>
              <a:t> </a:t>
            </a:r>
            <a:r>
              <a:rPr lang="ru-RU" sz="2200" dirty="0">
                <a:solidFill>
                  <a:srgbClr val="990000"/>
                </a:solidFill>
              </a:rPr>
              <a:t>М</a:t>
            </a:r>
            <a:r>
              <a:rPr lang="en-US" sz="2200" dirty="0" err="1">
                <a:solidFill>
                  <a:srgbClr val="990000"/>
                </a:solidFill>
              </a:rPr>
              <a:t>узея-аптеки</a:t>
            </a:r>
            <a:r>
              <a:rPr lang="en-US" sz="2200" dirty="0">
                <a:solidFill>
                  <a:srgbClr val="990000"/>
                </a:solidFill>
              </a:rPr>
              <a:t> </a:t>
            </a:r>
            <a:r>
              <a:rPr lang="en-US" sz="2200" dirty="0" err="1">
                <a:solidFill>
                  <a:srgbClr val="990000"/>
                </a:solidFill>
              </a:rPr>
              <a:t>Братьев</a:t>
            </a:r>
            <a:r>
              <a:rPr lang="en-US" sz="2200" dirty="0">
                <a:solidFill>
                  <a:srgbClr val="990000"/>
                </a:solidFill>
              </a:rPr>
              <a:t> </a:t>
            </a:r>
            <a:r>
              <a:rPr lang="en-US" sz="2200" dirty="0" err="1">
                <a:solidFill>
                  <a:srgbClr val="990000"/>
                </a:solidFill>
              </a:rPr>
              <a:t>Юргенсонъ</a:t>
            </a:r>
            <a:r>
              <a:rPr lang="en-US" sz="2200" dirty="0">
                <a:solidFill>
                  <a:srgbClr val="990000"/>
                </a:solidFill>
              </a:rPr>
              <a:t>. </a:t>
            </a:r>
            <a:r>
              <a:rPr lang="en-US" sz="2200" dirty="0" err="1">
                <a:solidFill>
                  <a:srgbClr val="990000"/>
                </a:solidFill>
              </a:rPr>
              <a:t>Она</a:t>
            </a:r>
            <a:r>
              <a:rPr lang="en-US" sz="2200" dirty="0">
                <a:solidFill>
                  <a:srgbClr val="990000"/>
                </a:solidFill>
              </a:rPr>
              <a:t> </a:t>
            </a:r>
            <a:r>
              <a:rPr lang="en-US" sz="2200" dirty="0" err="1">
                <a:solidFill>
                  <a:srgbClr val="990000"/>
                </a:solidFill>
              </a:rPr>
              <a:t>будет</a:t>
            </a:r>
            <a:r>
              <a:rPr lang="en-US" sz="2200" dirty="0">
                <a:solidFill>
                  <a:srgbClr val="990000"/>
                </a:solidFill>
              </a:rPr>
              <a:t> </a:t>
            </a:r>
            <a:r>
              <a:rPr lang="en-US" sz="2200" dirty="0" err="1">
                <a:solidFill>
                  <a:srgbClr val="990000"/>
                </a:solidFill>
              </a:rPr>
              <a:t>воссоздана</a:t>
            </a:r>
            <a:r>
              <a:rPr lang="en-US" sz="2200" dirty="0">
                <a:solidFill>
                  <a:srgbClr val="990000"/>
                </a:solidFill>
              </a:rPr>
              <a:t> </a:t>
            </a:r>
            <a:r>
              <a:rPr lang="en-US" sz="2200" dirty="0" err="1">
                <a:solidFill>
                  <a:srgbClr val="990000"/>
                </a:solidFill>
              </a:rPr>
              <a:t>по</a:t>
            </a:r>
            <a:r>
              <a:rPr lang="en-US" sz="2200" dirty="0">
                <a:solidFill>
                  <a:srgbClr val="990000"/>
                </a:solidFill>
              </a:rPr>
              <a:t> </a:t>
            </a:r>
            <a:r>
              <a:rPr lang="en-US" sz="2200" dirty="0" err="1">
                <a:solidFill>
                  <a:srgbClr val="990000"/>
                </a:solidFill>
              </a:rPr>
              <a:t>фотографии</a:t>
            </a:r>
            <a:r>
              <a:rPr lang="en-US" sz="2200" dirty="0">
                <a:solidFill>
                  <a:srgbClr val="990000"/>
                </a:solidFill>
              </a:rPr>
              <a:t> 1913 </a:t>
            </a:r>
            <a:r>
              <a:rPr lang="en-US" sz="2200" dirty="0" err="1">
                <a:solidFill>
                  <a:srgbClr val="990000"/>
                </a:solidFill>
              </a:rPr>
              <a:t>года</a:t>
            </a:r>
            <a:r>
              <a:rPr lang="en-US" sz="2200" dirty="0">
                <a:solidFill>
                  <a:srgbClr val="990000"/>
                </a:solidFill>
              </a:rPr>
              <a:t>.</a:t>
            </a:r>
            <a:endParaRPr lang="ru-RU" sz="2200" dirty="0">
              <a:solidFill>
                <a:srgbClr val="990000"/>
              </a:solidFill>
            </a:endParaRPr>
          </a:p>
          <a:p>
            <a:r>
              <a:rPr lang="ru-RU" sz="2200" dirty="0">
                <a:solidFill>
                  <a:srgbClr val="990000"/>
                </a:solidFill>
              </a:rPr>
              <a:t>Участники вечера окунулись в атмосферу праздничного вечера в стиле XIX века.</a:t>
            </a:r>
            <a:endParaRPr lang="en-US" sz="2200" dirty="0">
              <a:solidFill>
                <a:srgbClr val="990000"/>
              </a:solidFill>
            </a:endParaRPr>
          </a:p>
          <a:p>
            <a:endParaRPr lang="en-US" sz="17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D78E4F-783C-6CEA-D3AF-ACA228FAA06D}"/>
              </a:ext>
            </a:extLst>
          </p:cNvPr>
          <p:cNvSpPr txBox="1"/>
          <p:nvPr/>
        </p:nvSpPr>
        <p:spPr>
          <a:xfrm>
            <a:off x="223992" y="1063608"/>
            <a:ext cx="5343143" cy="100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2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М</a:t>
            </a:r>
            <a:r>
              <a:rPr lang="en-US" sz="22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ятный</a:t>
            </a:r>
            <a:r>
              <a:rPr lang="en-US" sz="2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сад</a:t>
            </a:r>
            <a:r>
              <a:rPr lang="en-US" sz="2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братьев</a:t>
            </a:r>
            <a:r>
              <a:rPr lang="en-US" sz="2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Юргенсон</a:t>
            </a:r>
            <a:r>
              <a:rPr lang="ru-RU" sz="2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2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п</a:t>
            </a:r>
            <a:r>
              <a:rPr lang="en-US" sz="22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оявился</a:t>
            </a:r>
            <a:r>
              <a:rPr lang="ru-RU" sz="2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в </a:t>
            </a:r>
            <a:r>
              <a:rPr lang="en-US" sz="22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Ботаническом</a:t>
            </a:r>
            <a:r>
              <a:rPr lang="en-US" sz="2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саду</a:t>
            </a:r>
            <a:r>
              <a:rPr lang="en-US" sz="2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ТвГУ</a:t>
            </a:r>
            <a:r>
              <a:rPr lang="en-US" sz="2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в </a:t>
            </a:r>
            <a:r>
              <a:rPr lang="en-US" sz="22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рамках</a:t>
            </a:r>
            <a:r>
              <a:rPr lang="en-US" sz="2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благотворительного</a:t>
            </a:r>
            <a:r>
              <a:rPr lang="en-US" sz="2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вечера</a:t>
            </a:r>
            <a:r>
              <a:rPr lang="en-US" sz="2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869D7B-2CFB-675F-AA71-8E770BB953BF}"/>
              </a:ext>
            </a:extLst>
          </p:cNvPr>
          <p:cNvSpPr txBox="1"/>
          <p:nvPr/>
        </p:nvSpPr>
        <p:spPr>
          <a:xfrm>
            <a:off x="79923" y="5601688"/>
            <a:ext cx="48808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Проект </a:t>
            </a:r>
            <a:r>
              <a:rPr lang="ru-RU" b="1" dirty="0"/>
              <a:t>«Ботанический сад </a:t>
            </a:r>
            <a:r>
              <a:rPr lang="ru-RU" b="1" dirty="0" err="1"/>
              <a:t>Юргенсона</a:t>
            </a:r>
            <a:r>
              <a:rPr lang="ru-RU" b="1" dirty="0"/>
              <a:t> – зеленая лаборатория города» </a:t>
            </a:r>
            <a:r>
              <a:rPr lang="ru-RU" dirty="0"/>
              <a:t>победил в конкурсе программы «Музей без границ» фонда В. Потанина.</a:t>
            </a:r>
          </a:p>
        </p:txBody>
      </p:sp>
    </p:spTree>
    <p:extLst>
      <p:ext uri="{BB962C8B-B14F-4D97-AF65-F5344CB8AC3E}">
        <p14:creationId xmlns:p14="http://schemas.microsoft.com/office/powerpoint/2010/main" val="1658252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56B775C-85D6-33A6-A820-E6D85300C0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0154" r="17972" b="1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2A717FCA-005F-CBEC-1F26-265124CEAA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02" r="13687" b="1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274EA4-4CF6-BFAC-E45B-F524A99100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271" r="-1" b="7350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E844D7-D082-5FD3-5DDB-10DB92EE9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07" y="0"/>
            <a:ext cx="5328611" cy="10994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Экскурсионная</a:t>
            </a:r>
            <a:r>
              <a:rPr lang="en-US" sz="3200" b="1" kern="1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программа</a:t>
            </a:r>
            <a:r>
              <a:rPr lang="en-US" sz="3200" b="1" kern="1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ru-RU" sz="3200" b="1" kern="1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3200" b="1" kern="1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 </a:t>
            </a:r>
            <a:r>
              <a:rPr lang="en-US" sz="3200" b="1" kern="1200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усадьбе</a:t>
            </a:r>
            <a:r>
              <a:rPr lang="en-US" sz="3200" b="1" kern="1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«</a:t>
            </a:r>
            <a:r>
              <a:rPr lang="en-US" sz="3200" b="1" kern="1200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Знаменское-Раёк</a:t>
            </a:r>
            <a:r>
              <a:rPr lang="en-US" sz="3200" b="1" kern="1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»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C6803AD1-E9EC-AF0D-B3A6-B4A3C18859AE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406220" y="2382628"/>
            <a:ext cx="5035819" cy="3267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990000"/>
                </a:solidFill>
              </a:rPr>
              <a:t>В канву нашего проекта, идеально вплетается история усадебного английского пейзажного парка усадьбы “Знаменское-Раёк”. </a:t>
            </a:r>
          </a:p>
          <a:p>
            <a:r>
              <a:rPr lang="ru-RU" sz="2200" dirty="0">
                <a:solidFill>
                  <a:srgbClr val="990000"/>
                </a:solidFill>
              </a:rPr>
              <a:t>У гостей усадьбы была уникальная возможность стать сопричастными к восстановлению садово-паркового комплекса «Знаменское-Раёк» – благоустройству клумб парадного двора.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A5B83E-EA87-D015-4687-8182F2D8B5DE}"/>
              </a:ext>
            </a:extLst>
          </p:cNvPr>
          <p:cNvSpPr txBox="1"/>
          <p:nvPr/>
        </p:nvSpPr>
        <p:spPr>
          <a:xfrm>
            <a:off x="105936" y="956475"/>
            <a:ext cx="61072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990000"/>
                </a:solidFill>
              </a:rPr>
              <a:t>воссоздаёт традицию домашних концертов, усадебного чаепития, включает лекцию на </a:t>
            </a:r>
          </a:p>
          <a:p>
            <a:r>
              <a:rPr lang="ru-RU" sz="2000" dirty="0">
                <a:solidFill>
                  <a:srgbClr val="990000"/>
                </a:solidFill>
              </a:rPr>
              <a:t>пленэре «Язык цветов и растений в альбомах Х</a:t>
            </a:r>
            <a:r>
              <a:rPr lang="en-US" sz="2000" dirty="0">
                <a:solidFill>
                  <a:srgbClr val="990000"/>
                </a:solidFill>
              </a:rPr>
              <a:t>I</a:t>
            </a:r>
            <a:r>
              <a:rPr lang="ru-RU" sz="2000" dirty="0">
                <a:solidFill>
                  <a:srgbClr val="990000"/>
                </a:solidFill>
              </a:rPr>
              <a:t>Х в.» </a:t>
            </a:r>
          </a:p>
        </p:txBody>
      </p:sp>
    </p:spTree>
    <p:extLst>
      <p:ext uri="{BB962C8B-B14F-4D97-AF65-F5344CB8AC3E}">
        <p14:creationId xmlns:p14="http://schemas.microsoft.com/office/powerpoint/2010/main" val="3200534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текст, в помещении, Оргтехника, офис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9A5190BA-2A8A-DB4B-5652-E394DADAC3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44" r="-1" b="-1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17" name="Объект 16" descr="Изображение выглядит как на открытом воздухе, небо, растение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B45E8F09-1E60-302D-C07E-9312E5E12C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072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D5FD8C-F554-D11A-1509-FD63E22BF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86" y="15602"/>
            <a:ext cx="5064873" cy="184887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Новосибирск</a:t>
            </a:r>
            <a:br>
              <a:rPr lang="ru-RU" sz="3200" b="1" kern="1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3200" b="1" kern="1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Интегральный музей-квартира повседневности Академгородка</a:t>
            </a:r>
            <a:endParaRPr lang="en-US" sz="2200" b="1" kern="1200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1237850B-0AA4-1BFE-AEAF-ED49C49F14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8017" y="2381504"/>
            <a:ext cx="5742206" cy="430784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990000"/>
                </a:solidFill>
              </a:rPr>
              <a:t>Автор проекта Анастасия Безносова-Близнюк:</a:t>
            </a:r>
          </a:p>
          <a:p>
            <a:r>
              <a:rPr lang="ru-RU" sz="2000" i="1" dirty="0">
                <a:solidFill>
                  <a:srgbClr val="990000"/>
                </a:solidFill>
              </a:rPr>
              <a:t>«Наш музей - это прежде всего реализованная мечта моего папы, одного из основателей знаменитого </a:t>
            </a:r>
            <a:r>
              <a:rPr lang="ru-RU" sz="2000" b="1" i="1" dirty="0">
                <a:solidFill>
                  <a:srgbClr val="990000"/>
                </a:solidFill>
              </a:rPr>
              <a:t>клуба </a:t>
            </a:r>
            <a:r>
              <a:rPr lang="en-US" sz="2000" b="1" i="1" dirty="0">
                <a:solidFill>
                  <a:srgbClr val="990000"/>
                </a:solidFill>
              </a:rPr>
              <a:t>“</a:t>
            </a:r>
            <a:r>
              <a:rPr lang="ru-RU" sz="2000" b="1" i="1" dirty="0">
                <a:solidFill>
                  <a:srgbClr val="990000"/>
                </a:solidFill>
              </a:rPr>
              <a:t>Под интегралом</a:t>
            </a:r>
            <a:r>
              <a:rPr lang="en-US" sz="2000" b="1" i="1" dirty="0">
                <a:solidFill>
                  <a:srgbClr val="990000"/>
                </a:solidFill>
              </a:rPr>
              <a:t>”</a:t>
            </a:r>
            <a:r>
              <a:rPr lang="ru-RU" sz="2000" i="1" dirty="0">
                <a:solidFill>
                  <a:srgbClr val="990000"/>
                </a:solidFill>
              </a:rPr>
              <a:t>»</a:t>
            </a:r>
          </a:p>
          <a:p>
            <a:r>
              <a:rPr lang="ru-RU" sz="2000" i="1" dirty="0">
                <a:solidFill>
                  <a:srgbClr val="990000"/>
                </a:solidFill>
              </a:rPr>
              <a:t>«Это не только коллекция старых "добрых" вещей, но в первую очередь, место встречи людей в наших салонах! Наш девиз, пришедший к нам от </a:t>
            </a:r>
            <a:r>
              <a:rPr lang="ru-RU" sz="2000" i="1" dirty="0" err="1">
                <a:solidFill>
                  <a:srgbClr val="990000"/>
                </a:solidFill>
              </a:rPr>
              <a:t>интегральцев</a:t>
            </a:r>
            <a:r>
              <a:rPr lang="ru-RU" sz="2000" i="1" dirty="0">
                <a:solidFill>
                  <a:srgbClr val="990000"/>
                </a:solidFill>
              </a:rPr>
              <a:t>-шестидесятников: </a:t>
            </a:r>
            <a:r>
              <a:rPr lang="ru-RU" sz="2000" b="1" i="1" dirty="0">
                <a:solidFill>
                  <a:srgbClr val="990000"/>
                </a:solidFill>
              </a:rPr>
              <a:t>"Люди, интегрируйтесь! ”</a:t>
            </a:r>
            <a:r>
              <a:rPr lang="ru-RU" sz="2000" i="1" dirty="0">
                <a:solidFill>
                  <a:srgbClr val="990000"/>
                </a:solidFill>
              </a:rPr>
              <a:t>»</a:t>
            </a:r>
          </a:p>
          <a:p>
            <a:r>
              <a:rPr lang="ru-RU" sz="2000" i="1" dirty="0">
                <a:solidFill>
                  <a:srgbClr val="990000"/>
                </a:solidFill>
              </a:rPr>
              <a:t>«Сейчас общественники – это люди, которые действительно могут, давать веру в то,     что очень многое реально, если делать         это всем вместе, с энтузиазмом»</a:t>
            </a:r>
          </a:p>
        </p:txBody>
      </p:sp>
    </p:spTree>
    <p:extLst>
      <p:ext uri="{BB962C8B-B14F-4D97-AF65-F5344CB8AC3E}">
        <p14:creationId xmlns:p14="http://schemas.microsoft.com/office/powerpoint/2010/main" val="3961993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61FE7F3B-1903-C872-292B-DB7264DEEE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29396" r="-2" b="3393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6550965-A126-95BF-835F-32CF4B5409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64" r="-2" b="1507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Объект 16">
            <a:extLst>
              <a:ext uri="{FF2B5EF4-FFF2-40B4-BE49-F238E27FC236}">
                <a16:creationId xmlns:a16="http://schemas.microsoft.com/office/drawing/2014/main" id="{3CC991AB-162E-ECC3-21FE-AEA42E9A5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4185" y="2194560"/>
            <a:ext cx="5744517" cy="4460978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ru-RU" sz="2200" dirty="0">
                <a:solidFill>
                  <a:srgbClr val="990000"/>
                </a:solidFill>
              </a:rPr>
              <a:t>Целая комната выделена под коллекцию </a:t>
            </a:r>
            <a:r>
              <a:rPr lang="ru-RU" sz="2200" b="1" dirty="0">
                <a:solidFill>
                  <a:srgbClr val="990000"/>
                </a:solidFill>
              </a:rPr>
              <a:t>винтажной одежды. </a:t>
            </a:r>
            <a:r>
              <a:rPr lang="ru-RU" sz="2200" dirty="0">
                <a:solidFill>
                  <a:srgbClr val="990000"/>
                </a:solidFill>
              </a:rPr>
              <a:t>И все эти наряды регулярно «выходят в свет».</a:t>
            </a:r>
          </a:p>
          <a:p>
            <a:r>
              <a:rPr lang="ru-RU" sz="2200" dirty="0">
                <a:solidFill>
                  <a:srgbClr val="990000"/>
                </a:solidFill>
              </a:rPr>
              <a:t>Путешествие в 60-е, </a:t>
            </a:r>
            <a:r>
              <a:rPr lang="ru-RU" sz="2200" b="1" dirty="0">
                <a:solidFill>
                  <a:srgbClr val="990000"/>
                </a:solidFill>
              </a:rPr>
              <a:t>уличные гуляния </a:t>
            </a:r>
            <a:r>
              <a:rPr lang="ru-RU" sz="2200" dirty="0">
                <a:solidFill>
                  <a:srgbClr val="990000"/>
                </a:solidFill>
              </a:rPr>
              <a:t>из серии «как это было» на ступенях ДК «Академия», под ностальгическое «Где-то на белом свете».</a:t>
            </a:r>
          </a:p>
          <a:p>
            <a:r>
              <a:rPr lang="ru-RU" sz="2200" dirty="0">
                <a:solidFill>
                  <a:srgbClr val="990000"/>
                </a:solidFill>
              </a:rPr>
              <a:t>На </a:t>
            </a:r>
            <a:r>
              <a:rPr lang="ru-RU" sz="2200" b="1" dirty="0">
                <a:solidFill>
                  <a:srgbClr val="990000"/>
                </a:solidFill>
              </a:rPr>
              <a:t>прогулках</a:t>
            </a:r>
            <a:r>
              <a:rPr lang="ru-RU" sz="2200" dirty="0">
                <a:solidFill>
                  <a:srgbClr val="990000"/>
                </a:solidFill>
              </a:rPr>
              <a:t> с нашими рассказами можно почувствовать уникальный дух Академгородка.</a:t>
            </a:r>
          </a:p>
          <a:p>
            <a:r>
              <a:rPr lang="ru-RU" sz="2200" dirty="0">
                <a:solidFill>
                  <a:srgbClr val="990000"/>
                </a:solidFill>
              </a:rPr>
              <a:t>Мы проводим </a:t>
            </a:r>
            <a:r>
              <a:rPr lang="ru-RU" sz="2200" b="1" dirty="0">
                <a:solidFill>
                  <a:srgbClr val="990000"/>
                </a:solidFill>
              </a:rPr>
              <a:t>фотосессии</a:t>
            </a:r>
            <a:r>
              <a:rPr lang="ru-RU" sz="2200" dirty="0">
                <a:solidFill>
                  <a:srgbClr val="990000"/>
                </a:solidFill>
              </a:rPr>
              <a:t> в музее и на улицах.</a:t>
            </a:r>
          </a:p>
          <a:p>
            <a:pPr marL="0" indent="0">
              <a:buNone/>
            </a:pPr>
            <a:endParaRPr lang="ru-RU" sz="500" dirty="0">
              <a:solidFill>
                <a:srgbClr val="990000"/>
              </a:solidFill>
            </a:endParaRPr>
          </a:p>
          <a:p>
            <a:pPr marL="0" indent="0">
              <a:buNone/>
            </a:pPr>
            <a:r>
              <a:rPr lang="ru-RU" sz="2300" i="1" dirty="0">
                <a:solidFill>
                  <a:srgbClr val="990000"/>
                </a:solidFill>
              </a:rPr>
              <a:t>«Оказывается креатив и прошлое могут жить абсолютно мирно под одной крышей».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300" dirty="0">
                <a:solidFill>
                  <a:srgbClr val="990000"/>
                </a:solidFill>
              </a:rPr>
              <a:t>                                              </a:t>
            </a:r>
            <a:r>
              <a:rPr lang="ru-RU" sz="1900" dirty="0">
                <a:solidFill>
                  <a:srgbClr val="990000"/>
                </a:solidFill>
              </a:rPr>
              <a:t>Из книги отзывов</a:t>
            </a:r>
            <a:endParaRPr lang="ru-RU" sz="1400" dirty="0">
              <a:solidFill>
                <a:srgbClr val="990000"/>
              </a:solidFill>
            </a:endParaRPr>
          </a:p>
          <a:p>
            <a:endParaRPr lang="ru-RU" sz="2000" dirty="0"/>
          </a:p>
          <a:p>
            <a:endParaRPr lang="en-US" sz="2000" dirty="0"/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F6A3FB68-28A9-1FCD-7F4E-98F4AB550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" y="-8686"/>
            <a:ext cx="2893455" cy="7312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400" b="1" kern="1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Салоны музея</a:t>
            </a:r>
            <a:endParaRPr lang="en-US" sz="3400" b="1" kern="1200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DED1DF-FDC8-EAA9-533F-B9C18DD73B84}"/>
              </a:ext>
            </a:extLst>
          </p:cNvPr>
          <p:cNvSpPr txBox="1"/>
          <p:nvPr/>
        </p:nvSpPr>
        <p:spPr>
          <a:xfrm>
            <a:off x="192023" y="520077"/>
            <a:ext cx="610728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990000"/>
                </a:solidFill>
              </a:rPr>
              <a:t>Среди музейных вещей очень хорошо общаться - музыкальные, литературные вечера, тематические встречи, показы винтажной моды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32831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9A2BB29-F3F0-790C-3DCA-AF74E1288B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5193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B59561-A035-A9C2-F6BB-6B2999A291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34" r="6594" b="-3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AC6A25-ED98-39E3-FBD2-947E09D270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46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026535-B033-E41F-E731-F3F5CEC09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58" y="-141790"/>
            <a:ext cx="3625277" cy="18654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«Под облаками» </a:t>
            </a:r>
            <a:r>
              <a:rPr lang="ru-RU" sz="1800" kern="1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</a:t>
            </a:r>
            <a:b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kern="1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музыкальная этнография, сохранение подлинной нематериальной культуры</a:t>
            </a:r>
            <a:endParaRPr lang="en-US" sz="2800" kern="1200" dirty="0">
              <a:solidFill>
                <a:srgbClr val="99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FF45-5B46-D293-88ED-9D84CA8E8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625" y="2037753"/>
            <a:ext cx="3764354" cy="47413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 err="1">
                <a:solidFill>
                  <a:srgbClr val="990000"/>
                </a:solidFill>
              </a:rPr>
              <a:t>Русский</a:t>
            </a:r>
            <a:r>
              <a:rPr lang="en-US" sz="2000" dirty="0">
                <a:solidFill>
                  <a:srgbClr val="990000"/>
                </a:solidFill>
              </a:rPr>
              <a:t> </a:t>
            </a:r>
            <a:r>
              <a:rPr lang="en-US" sz="2000" dirty="0" err="1">
                <a:solidFill>
                  <a:srgbClr val="990000"/>
                </a:solidFill>
              </a:rPr>
              <a:t>музыкальный</a:t>
            </a:r>
            <a:r>
              <a:rPr lang="en-US" sz="2000" dirty="0">
                <a:solidFill>
                  <a:srgbClr val="990000"/>
                </a:solidFill>
              </a:rPr>
              <a:t> </a:t>
            </a:r>
            <a:r>
              <a:rPr lang="en-US" sz="2000" dirty="0" err="1">
                <a:solidFill>
                  <a:srgbClr val="990000"/>
                </a:solidFill>
              </a:rPr>
              <a:t>фольклор</a:t>
            </a:r>
            <a:r>
              <a:rPr lang="en-US" sz="2000" dirty="0">
                <a:solidFill>
                  <a:srgbClr val="990000"/>
                </a:solidFill>
              </a:rPr>
              <a:t> </a:t>
            </a:r>
            <a:r>
              <a:rPr lang="en-US" sz="2000" dirty="0" err="1">
                <a:solidFill>
                  <a:srgbClr val="990000"/>
                </a:solidFill>
              </a:rPr>
              <a:t>оживает</a:t>
            </a:r>
            <a:r>
              <a:rPr lang="en-US" sz="2000" dirty="0">
                <a:solidFill>
                  <a:srgbClr val="990000"/>
                </a:solidFill>
              </a:rPr>
              <a:t> "</a:t>
            </a:r>
            <a:r>
              <a:rPr lang="en-US" sz="2000" dirty="0" err="1">
                <a:solidFill>
                  <a:srgbClr val="990000"/>
                </a:solidFill>
              </a:rPr>
              <a:t>Под</a:t>
            </a:r>
            <a:r>
              <a:rPr lang="en-US" sz="2000" dirty="0">
                <a:solidFill>
                  <a:srgbClr val="990000"/>
                </a:solidFill>
              </a:rPr>
              <a:t> </a:t>
            </a:r>
            <a:r>
              <a:rPr lang="en-US" sz="2000" dirty="0" err="1">
                <a:solidFill>
                  <a:srgbClr val="990000"/>
                </a:solidFill>
              </a:rPr>
              <a:t>облаками</a:t>
            </a:r>
            <a:r>
              <a:rPr lang="ru-RU" sz="2000" dirty="0">
                <a:solidFill>
                  <a:srgbClr val="990000"/>
                </a:solidFill>
              </a:rPr>
              <a:t>»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ФОЛК-КЕМП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РУССКОМ СЕВЕРЕ </a:t>
            </a:r>
          </a:p>
          <a:p>
            <a:r>
              <a:rPr lang="ru-RU" sz="2000" dirty="0">
                <a:solidFill>
                  <a:srgbClr val="990000"/>
                </a:solidFill>
              </a:rPr>
              <a:t>образовательный лагерь для городской молодежи в деревне</a:t>
            </a:r>
          </a:p>
          <a:p>
            <a:r>
              <a:rPr lang="ru-RU" sz="2000" dirty="0">
                <a:solidFill>
                  <a:srgbClr val="990000"/>
                </a:solidFill>
              </a:rPr>
              <a:t>восстанавливает давно потерянную связь между глубинной культурой русского народа и современными молодыми людьми.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990000"/>
                </a:solidFill>
              </a:rPr>
              <a:t> </a:t>
            </a:r>
            <a:r>
              <a:rPr lang="en-US" sz="2000" dirty="0">
                <a:hlinkClick r:id="rId5"/>
              </a:rPr>
              <a:t>http://folk-camp.ru/</a:t>
            </a:r>
            <a:r>
              <a:rPr lang="ru-RU" sz="2000" dirty="0"/>
              <a:t> </a:t>
            </a:r>
            <a:r>
              <a:rPr lang="en-US" sz="2000" dirty="0"/>
              <a:t> </a:t>
            </a:r>
            <a:r>
              <a:rPr lang="ru-RU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5934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B05341-7510-6A23-D830-53FD1CD47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7684" y="643467"/>
            <a:ext cx="6579130" cy="5571065"/>
          </a:xfrm>
        </p:spPr>
        <p:txBody>
          <a:bodyPr>
            <a:normAutofit lnSpcReduction="10000"/>
          </a:bodyPr>
          <a:lstStyle/>
          <a:p>
            <a:pPr marL="0" indent="0" defTabSz="804672" eaLnBrk="0" fontAlgn="base" hangingPunc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ru-RU" altLang="ru-RU" sz="1500" b="1" kern="1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МУЗЫКА В ЗАТЕРЯННЫХ ХРАМАХ</a:t>
            </a:r>
          </a:p>
          <a:p>
            <a:pPr marL="0" indent="0" defTabSz="804672" eaLnBrk="0" fontAlgn="base" hangingPunc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ru-RU" altLang="ru-RU" sz="1500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Спецпроект </a:t>
            </a:r>
            <a:r>
              <a:rPr lang="ru-RU" altLang="ru-RU" sz="1500" kern="1200" dirty="0" err="1">
                <a:solidFill>
                  <a:prstClr val="black"/>
                </a:solidFill>
                <a:latin typeface="+mn-lt"/>
                <a:ea typeface="+mn-ea"/>
                <a:cs typeface="+mn-cs"/>
              </a:rPr>
              <a:t>Arzamas</a:t>
            </a:r>
            <a:r>
              <a:rPr lang="ru-RU" altLang="ru-RU" sz="1500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: пять видео, в которых замечательные музыканты играют в полуразрушенных храмах, затерянных в лесах Тверской области </a:t>
            </a: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2"/>
              </a:rPr>
              <a:t>https://arzamas.academy/special/tver?ysclid=lhj3ttvsvl105186192</a:t>
            </a:r>
            <a:endParaRPr lang="ru-RU" sz="15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defTabSz="804672" eaLnBrk="0" fontAlgn="base" hangingPunct="0"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ru-RU" sz="15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defTabSz="804672" eaLnBrk="0" fontAlgn="base" hangingPunc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ru-RU" sz="1500" b="1" kern="1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ЖИВОЕ НАСЛЕДИЕ</a:t>
            </a:r>
          </a:p>
          <a:p>
            <a:pPr marL="0" indent="0" defTabSz="804672" eaLnBrk="0" fontAlgn="base" hangingPunc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ru-RU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Народная платформа для спасения, возрождения, популяризации локального культурного наследия. Привлечение туристов, добровольцев и исследователей позволяет найти дополнительные ресурсы.</a:t>
            </a:r>
          </a:p>
          <a:p>
            <a:pPr marL="0" indent="0" defTabSz="804672" eaLnBrk="0" fontAlgn="base" hangingPunc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https://livingheritage.ru/</a:t>
            </a:r>
            <a:r>
              <a:rPr lang="ru-RU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0" indent="0" defTabSz="804672" eaLnBrk="0" fontAlgn="base" hangingPunct="0"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ru-RU" sz="15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defTabSz="804672" eaLnBrk="0" fontAlgn="base" hangingPunc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ru-RU" sz="1500" b="1" kern="1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ПРОЕКТ «КОНСЕРВАЦИЯ»</a:t>
            </a:r>
          </a:p>
          <a:p>
            <a:pPr marL="0" indent="0" defTabSz="804672" eaLnBrk="0" fontAlgn="base" hangingPunc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ru-RU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Спасение погибающих объектов архитектурного наследия России: проведение на них неотложных противоаварийных работ и консервации. </a:t>
            </a:r>
          </a:p>
          <a:p>
            <a:pPr marL="0" indent="0" defTabSz="804672" eaLnBrk="0" fontAlgn="base" hangingPunc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ru-RU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Спасение памятников архитектуры в ваших руках</a:t>
            </a:r>
          </a:p>
          <a:p>
            <a:pPr marL="0" indent="0" defTabSz="804672" eaLnBrk="0" fontAlgn="base" hangingPunc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https://arch-conservation.ru/aboutus?ysclid=lhjfjkbyx3829412448</a:t>
            </a:r>
            <a:r>
              <a:rPr lang="ru-RU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0" indent="0" defTabSz="804672" eaLnBrk="0" fontAlgn="base" hangingPunct="0"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ru-RU" sz="15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defTabSz="804672" eaLnBrk="0" fontAlgn="base" hangingPunc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ru-RU" sz="1500" b="1" kern="1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ТОМ СОЙЕР ФЕСТ</a:t>
            </a:r>
          </a:p>
          <a:p>
            <a:pPr marL="0" indent="0" defTabSz="804672" eaLnBrk="0" fontAlgn="base" hangingPunc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ru-RU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Фестиваль восстановления исторической среды силами волонтёров и спонсоров. Это низовая инициатива, основанная на добровольном безвозмездном участии. Мы организовали фонд помощи командам городов, чтобы в деле заботы о наследии мог поучаствовать каждый.</a:t>
            </a:r>
          </a:p>
          <a:p>
            <a:pPr marL="0" indent="0" defTabSz="804672" eaLnBrk="0" fontAlgn="base" hangingPunc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http://tsfest.ru/</a:t>
            </a:r>
            <a:r>
              <a:rPr lang="ru-RU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sz="1500" dirty="0"/>
          </a:p>
        </p:txBody>
      </p:sp>
      <p:pic>
        <p:nvPicPr>
          <p:cNvPr id="6" name="Объект 5" descr="Изображение выглядит как строительство, одежда, лошадь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4F73F8D1-3DEC-83B7-0E8A-68F4AE5670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8697" r="7829" b="23878"/>
          <a:stretch/>
        </p:blipFill>
        <p:spPr>
          <a:xfrm>
            <a:off x="8353835" y="859702"/>
            <a:ext cx="2584532" cy="1063483"/>
          </a:xfrm>
          <a:prstGeom prst="rect">
            <a:avLst/>
          </a:prstGeom>
        </p:spPr>
      </p:pic>
      <p:pic>
        <p:nvPicPr>
          <p:cNvPr id="8" name="Рисунок 7" descr="Изображение выглядит как небо, снимок экрана, на открытом воздухе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4054E2A-ED52-AC9C-BE8C-3AD09702BB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277"/>
          <a:stretch/>
        </p:blipFill>
        <p:spPr>
          <a:xfrm>
            <a:off x="8166985" y="2094124"/>
            <a:ext cx="2810617" cy="1048865"/>
          </a:xfrm>
          <a:prstGeom prst="rect">
            <a:avLst/>
          </a:prstGeom>
        </p:spPr>
      </p:pic>
      <p:pic>
        <p:nvPicPr>
          <p:cNvPr id="9" name="Рисунок 8" descr="Изображение выглядит как искусство, строительство, текст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4A167A1F-593D-1375-6D42-1F086A4861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2932" y="3267216"/>
            <a:ext cx="2689636" cy="148199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одежда, иллюстрация, челове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C78251F9-1FBF-9C63-2487-E2268C80D9E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175"/>
          <a:stretch/>
        </p:blipFill>
        <p:spPr>
          <a:xfrm>
            <a:off x="8213698" y="4893397"/>
            <a:ext cx="2810617" cy="113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93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681EFE-901A-C127-6378-2AE67311C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9541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Полезные ссылки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BFF8FF-0E46-E160-A5CE-7C234B0FC9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ОЧАГИ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990000"/>
                </a:solidFill>
              </a:rPr>
              <a:t>Документальный цикл, где каждый эпизод – это рассказ о том, что где-то ещё теплится русская культура и любовь к ней. Что и сегодня есть те, кто возрождают из обломков, строят с нуля, созидают и создают вопреки разрухе и кризисам. </a:t>
            </a:r>
          </a:p>
          <a:p>
            <a:pPr marL="0" indent="0">
              <a:buNone/>
            </a:pPr>
            <a:r>
              <a:rPr lang="en-US" sz="2200" dirty="0">
                <a:hlinkClick r:id="rId2"/>
              </a:rPr>
              <a:t>https://www.youtube.com/playlist?list=PLiUB4cC4_BWTH7l9hAu46-tNHodK5mGU6</a:t>
            </a:r>
            <a:r>
              <a:rPr lang="ru-RU" sz="2200" dirty="0"/>
              <a:t>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AB082D-EB9B-779F-0EB7-A9740EED7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373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БЕЗ ГРАНИЦ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990000"/>
                </a:solidFill>
              </a:rPr>
              <a:t>Фонд Потанина совместно с телеканалом «Россия – Культура» запускает новый масштабный проект – документальный цикл «Музеи без границ». </a:t>
            </a:r>
          </a:p>
          <a:p>
            <a:pPr marL="0" indent="0">
              <a:buNone/>
            </a:pPr>
            <a:endParaRPr lang="ru-RU" sz="2200" dirty="0">
              <a:solidFill>
                <a:srgbClr val="990000"/>
              </a:solidFill>
            </a:endParaRPr>
          </a:p>
          <a:p>
            <a:pPr marL="0" indent="0">
              <a:buNone/>
            </a:pPr>
            <a:endParaRPr lang="ru-RU" sz="2200" dirty="0">
              <a:solidFill>
                <a:srgbClr val="990000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990000"/>
                </a:solidFill>
                <a:hlinkClick r:id="rId3"/>
              </a:rPr>
              <a:t>https://www.youtube.com/playlist?list=PLKJLQlD6mJ7qtwygH92ulbqq7d_hmHKjv</a:t>
            </a:r>
            <a:r>
              <a:rPr lang="ru-RU" sz="2200" dirty="0">
                <a:solidFill>
                  <a:srgbClr val="99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8916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3FF47FF-45B9-F76D-5B92-1ADD48996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672" t="4051" r="22108" b="4578"/>
          <a:stretch/>
        </p:blipFill>
        <p:spPr>
          <a:xfrm>
            <a:off x="3523488" y="304813"/>
            <a:ext cx="8668512" cy="653083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A39656A-646A-4F77-F93C-E0250D01D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794" y="253239"/>
            <a:ext cx="4837783" cy="41156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Примеры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социокультурных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проектов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по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сохранению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локального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наследия</a:t>
            </a:r>
            <a:br>
              <a:rPr lang="en-US" sz="3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4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0D079B-ADF1-7383-DEB9-8E4E613168A2}"/>
              </a:ext>
            </a:extLst>
          </p:cNvPr>
          <p:cNvSpPr txBox="1"/>
          <p:nvPr/>
        </p:nvSpPr>
        <p:spPr>
          <a:xfrm>
            <a:off x="3232534" y="-16767"/>
            <a:ext cx="89243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«Если вокруг тебя все рушится, созидай!»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9C7255-DE03-16BC-2476-870EA3383120}"/>
              </a:ext>
            </a:extLst>
          </p:cNvPr>
          <p:cNvSpPr txBox="1"/>
          <p:nvPr/>
        </p:nvSpPr>
        <p:spPr>
          <a:xfrm>
            <a:off x="249710" y="5082976"/>
            <a:ext cx="6817134" cy="86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400" kern="1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 деятельных людях, </a:t>
            </a:r>
          </a:p>
          <a:p>
            <a:pPr>
              <a:lnSpc>
                <a:spcPct val="107000"/>
              </a:lnSpc>
            </a:pPr>
            <a:r>
              <a:rPr lang="ru-RU" sz="2400" kern="1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которые живут на своей земле и делают ее лучше</a:t>
            </a:r>
            <a:endParaRPr lang="ru-RU" kern="100" dirty="0">
              <a:solidFill>
                <a:srgbClr val="99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687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27FF2B2-7942-AFD7-B9E0-E8788AF51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758" y="2083980"/>
            <a:ext cx="10393325" cy="16586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6000" b="1" kern="12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Спасибо за внимание!</a:t>
            </a:r>
            <a:endParaRPr lang="en-US" sz="6000" b="1" kern="1200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42098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Рисунок 42" descr="Изображение выглядит как на открытом воздухе, строительство, неб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54A8ED22-1342-6C89-6B0F-1372526AC0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702" b="-1"/>
          <a:stretch/>
        </p:blipFill>
        <p:spPr>
          <a:xfrm>
            <a:off x="3886623" y="10"/>
            <a:ext cx="9140529" cy="685799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C8B62E-35CB-B34C-692B-B7A0569B7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01" y="4073702"/>
            <a:ext cx="4832802" cy="1952065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>
                <a:solidFill>
                  <a:srgbClr val="0070C0"/>
                </a:solidFill>
              </a:rPr>
              <a:t>«…Н</a:t>
            </a:r>
            <a:r>
              <a:rPr lang="en-US" dirty="0" err="1">
                <a:solidFill>
                  <a:srgbClr val="0070C0"/>
                </a:solidFill>
              </a:rPr>
              <a:t>адо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что-то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строить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err="1">
                <a:solidFill>
                  <a:srgbClr val="0070C0"/>
                </a:solidFill>
              </a:rPr>
              <a:t>созидать</a:t>
            </a:r>
            <a:r>
              <a:rPr lang="en-US" dirty="0">
                <a:solidFill>
                  <a:srgbClr val="0070C0"/>
                </a:solidFill>
              </a:rPr>
              <a:t>. Я </a:t>
            </a:r>
            <a:r>
              <a:rPr lang="en-US" dirty="0" err="1">
                <a:solidFill>
                  <a:srgbClr val="0070C0"/>
                </a:solidFill>
              </a:rPr>
              <a:t>уверена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err="1">
                <a:solidFill>
                  <a:srgbClr val="0070C0"/>
                </a:solidFill>
              </a:rPr>
              <a:t>что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мы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можем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возродить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славу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Заозерья</a:t>
            </a:r>
            <a:r>
              <a:rPr lang="en-US" dirty="0">
                <a:solidFill>
                  <a:srgbClr val="0070C0"/>
                </a:solidFill>
              </a:rPr>
              <a:t> и </a:t>
            </a:r>
            <a:r>
              <a:rPr lang="en-US" dirty="0" err="1">
                <a:solidFill>
                  <a:srgbClr val="0070C0"/>
                </a:solidFill>
              </a:rPr>
              <a:t>сделать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его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интересным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для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туристов</a:t>
            </a:r>
            <a:r>
              <a:rPr lang="ru-RU" dirty="0">
                <a:solidFill>
                  <a:srgbClr val="0070C0"/>
                </a:solidFill>
              </a:rPr>
              <a:t>».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B640F242-D66A-C41D-1054-E0FF4DB08CF3}"/>
              </a:ext>
            </a:extLst>
          </p:cNvPr>
          <p:cNvSpPr txBox="1">
            <a:spLocks/>
          </p:cNvSpPr>
          <p:nvPr/>
        </p:nvSpPr>
        <p:spPr>
          <a:xfrm>
            <a:off x="281065" y="2319192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Заозёрье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щуками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506E29F-7328-2D2B-D44D-15B2C250189F}"/>
              </a:ext>
            </a:extLst>
          </p:cNvPr>
          <p:cNvSpPr txBox="1"/>
          <p:nvPr/>
        </p:nvSpPr>
        <p:spPr>
          <a:xfrm>
            <a:off x="281065" y="238606"/>
            <a:ext cx="463213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Проект местной </a:t>
            </a:r>
          </a:p>
          <a:p>
            <a:r>
              <a:rPr lang="ru-RU" sz="2400" dirty="0">
                <a:solidFill>
                  <a:srgbClr val="0070C0"/>
                </a:solidFill>
              </a:rPr>
              <a:t>учительницы Алены Петуховой  по превращению родного села</a:t>
            </a:r>
          </a:p>
          <a:p>
            <a:r>
              <a:rPr lang="ru-RU" sz="2400" dirty="0">
                <a:solidFill>
                  <a:srgbClr val="0070C0"/>
                </a:solidFill>
              </a:rPr>
              <a:t>в музей под открытым небом. </a:t>
            </a:r>
          </a:p>
        </p:txBody>
      </p:sp>
    </p:spTree>
    <p:extLst>
      <p:ext uri="{BB962C8B-B14F-4D97-AF65-F5344CB8AC3E}">
        <p14:creationId xmlns:p14="http://schemas.microsoft.com/office/powerpoint/2010/main" val="156422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Рисунок 27" descr="Изображение выглядит как в помещении, дизайн интерьера, стен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84491B01-CC0A-4DC9-B2F9-F95AD6A373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83" r="-2" b="19400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38" name="Рисунок 37" descr="Изображение выглядит как строительство, на открытом воздухе, статуя&#10;&#10;Автоматически созданное описание">
            <a:extLst>
              <a:ext uri="{FF2B5EF4-FFF2-40B4-BE49-F238E27FC236}">
                <a16:creationId xmlns:a16="http://schemas.microsoft.com/office/drawing/2014/main" id="{D6919C39-DA53-6CAA-396C-F457F4E3A3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03" r="-2" b="9747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48" name="Freeform: Shape 47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0" name="Freeform: Shape 49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E1F94263-907D-1B90-E789-E12C87986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3371" y="1584064"/>
            <a:ext cx="5645288" cy="186638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ru-RU" sz="2200" dirty="0">
                <a:solidFill>
                  <a:srgbClr val="0070C0"/>
                </a:solidFill>
              </a:rPr>
              <a:t>Концепция музея основана на идее предприимчивости </a:t>
            </a:r>
            <a:r>
              <a:rPr lang="ru-RU" sz="2200" dirty="0" err="1">
                <a:solidFill>
                  <a:srgbClr val="0070C0"/>
                </a:solidFill>
              </a:rPr>
              <a:t>заозерских</a:t>
            </a:r>
            <a:r>
              <a:rPr lang="ru-RU" sz="2200" dirty="0">
                <a:solidFill>
                  <a:srgbClr val="0070C0"/>
                </a:solidFill>
              </a:rPr>
              <a:t> «маяков», которые имели свою систему продажи и перепродажи товара. Они «маячили» от одного базара к другому, пробегая до 30 км. в сутки</a:t>
            </a:r>
          </a:p>
          <a:p>
            <a:endParaRPr lang="ru-RU" sz="3200" dirty="0">
              <a:solidFill>
                <a:srgbClr val="0070C0"/>
              </a:solidFill>
            </a:endParaRPr>
          </a:p>
          <a:p>
            <a:endParaRPr lang="en-US" sz="2600" dirty="0">
              <a:solidFill>
                <a:srgbClr val="0070C0"/>
              </a:solidFill>
            </a:endParaRPr>
          </a:p>
          <a:p>
            <a:endParaRPr lang="en-US" sz="2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9D184CD7-9D92-C176-84B2-BC5F6104A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760" y="218088"/>
            <a:ext cx="4381521" cy="128163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3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купеческой предприимчивости «Заозерские маяки» 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BC5043-E0E4-6670-557D-2E65FC0D1590}"/>
              </a:ext>
            </a:extLst>
          </p:cNvPr>
          <p:cNvSpPr txBox="1"/>
          <p:nvPr/>
        </p:nvSpPr>
        <p:spPr>
          <a:xfrm>
            <a:off x="217946" y="3537020"/>
            <a:ext cx="63988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Отель «Дом со щуками». </a:t>
            </a:r>
          </a:p>
          <a:p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Особняк купчихи Устиньи Расковой. 1860 г. </a:t>
            </a:r>
          </a:p>
        </p:txBody>
      </p:sp>
      <p:sp>
        <p:nvSpPr>
          <p:cNvPr id="43" name="Объект 8">
            <a:extLst>
              <a:ext uri="{FF2B5EF4-FFF2-40B4-BE49-F238E27FC236}">
                <a16:creationId xmlns:a16="http://schemas.microsoft.com/office/drawing/2014/main" id="{C7C6CBE8-D45F-8820-7CF0-F3BC9B2B4F36}"/>
              </a:ext>
            </a:extLst>
          </p:cNvPr>
          <p:cNvSpPr txBox="1">
            <a:spLocks/>
          </p:cNvSpPr>
          <p:nvPr/>
        </p:nvSpPr>
        <p:spPr>
          <a:xfrm>
            <a:off x="508781" y="4521742"/>
            <a:ext cx="4832803" cy="218253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 dirty="0">
                <a:solidFill>
                  <a:srgbClr val="0070C0"/>
                </a:solidFill>
              </a:rPr>
              <a:t>Автор проекта Алена Петухова:</a:t>
            </a:r>
          </a:p>
          <a:p>
            <a:r>
              <a:rPr lang="ru-RU" sz="2600" i="1" dirty="0">
                <a:solidFill>
                  <a:srgbClr val="0070C0"/>
                </a:solidFill>
              </a:rPr>
              <a:t>«Хочется, чтобы люди не просто смотрели на него, а жили внутри. Отель будет - это гарантия того, что дом станет ещё долгое время служить людям».</a:t>
            </a:r>
          </a:p>
          <a:p>
            <a:r>
              <a:rPr lang="ru-RU" sz="2600" i="1" dirty="0">
                <a:solidFill>
                  <a:srgbClr val="0070C0"/>
                </a:solidFill>
              </a:rPr>
              <a:t>«Для меня главное – это наше наследие»</a:t>
            </a:r>
          </a:p>
          <a:p>
            <a:endParaRPr lang="en-US" sz="2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494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2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9F810A9-7BA1-F340-8E9F-B344E91D7B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5900" r="16166" b="1"/>
          <a:stretch/>
        </p:blipFill>
        <p:spPr>
          <a:xfrm>
            <a:off x="743033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09FD1786-E110-082D-9092-336C4E6705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45" r="12591" b="2"/>
          <a:stretch/>
        </p:blipFill>
        <p:spPr>
          <a:xfrm>
            <a:off x="3233489" y="21081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460E526-CD7F-8790-F18D-1FAB37DBF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8500" y="213598"/>
            <a:ext cx="2804504" cy="188356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C00000"/>
                </a:solidFill>
              </a:rPr>
              <a:t>Возрождение старинной вывески ХIХ века в историческом центре Рыбинска.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7156F57-60CA-1319-9018-56C70DAAC2D8}"/>
              </a:ext>
            </a:extLst>
          </p:cNvPr>
          <p:cNvSpPr txBox="1">
            <a:spLocks/>
          </p:cNvSpPr>
          <p:nvPr/>
        </p:nvSpPr>
        <p:spPr>
          <a:xfrm>
            <a:off x="64008" y="1946776"/>
            <a:ext cx="4428399" cy="2743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Живой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Старинной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Вывески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открытым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небом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3699D77F-45F1-B08A-9317-EE7106217B6B}"/>
              </a:ext>
            </a:extLst>
          </p:cNvPr>
          <p:cNvSpPr txBox="1">
            <a:spLocks/>
          </p:cNvSpPr>
          <p:nvPr/>
        </p:nvSpPr>
        <p:spPr>
          <a:xfrm>
            <a:off x="214493" y="4687239"/>
            <a:ext cx="3018996" cy="1294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dirty="0">
                <a:solidFill>
                  <a:srgbClr val="C00000"/>
                </a:solidFill>
              </a:rPr>
              <a:t>Проект местного музыканта Дмитрия Кузнецова</a:t>
            </a:r>
          </a:p>
        </p:txBody>
      </p:sp>
    </p:spTree>
    <p:extLst>
      <p:ext uri="{BB962C8B-B14F-4D97-AF65-F5344CB8AC3E}">
        <p14:creationId xmlns:p14="http://schemas.microsoft.com/office/powerpoint/2010/main" val="1191424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2E141A2-D642-AB02-8DBF-62CE594327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80" r="-2" b="12030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C95DAA2B-10AA-22F3-89E6-6F252272B2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5415" r="-2" b="10876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2" name="Freeform: Shape 16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Freeform: Shape 18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E9C08D8-95AB-5CCE-3ABD-A479E4FA55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" y="2373202"/>
            <a:ext cx="5546344" cy="3917643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990000"/>
                </a:solidFill>
              </a:rPr>
              <a:t>Автор проекта Дмитрий Кузнецов:</a:t>
            </a:r>
          </a:p>
          <a:p>
            <a:pPr>
              <a:lnSpc>
                <a:spcPct val="120000"/>
              </a:lnSpc>
            </a:pPr>
            <a:r>
              <a:rPr lang="ru-RU" sz="2400" i="1" dirty="0">
                <a:solidFill>
                  <a:srgbClr val="990000"/>
                </a:solidFill>
              </a:rPr>
              <a:t>«Сами по себе вывески для меня были инструментом, позволяющим вытащить в современность огромный пласт культуры. Это как окно в прошлое». </a:t>
            </a:r>
          </a:p>
          <a:p>
            <a:pPr>
              <a:lnSpc>
                <a:spcPct val="120000"/>
              </a:lnSpc>
            </a:pPr>
            <a:r>
              <a:rPr lang="ru-RU" sz="2400" i="1" dirty="0">
                <a:solidFill>
                  <a:srgbClr val="990000"/>
                </a:solidFill>
              </a:rPr>
              <a:t>«Я стал изучать старинные фотографии Прокудина-Горского, чтобы вычислить цветовую палитру России того времени». </a:t>
            </a:r>
          </a:p>
          <a:p>
            <a:pPr>
              <a:lnSpc>
                <a:spcPct val="120000"/>
              </a:lnSpc>
            </a:pPr>
            <a:r>
              <a:rPr lang="ru-RU" sz="2400" i="1" dirty="0">
                <a:solidFill>
                  <a:srgbClr val="990000"/>
                </a:solidFill>
              </a:rPr>
              <a:t>«Идея заключалась не просто в дизайне, а в воссоздании старых технологий, использовании натуральных материалов».</a:t>
            </a:r>
          </a:p>
          <a:p>
            <a:endParaRPr lang="en-US" sz="2000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4BEF2CF8-D050-1854-F162-B4B73E613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769" y="199210"/>
            <a:ext cx="5431795" cy="184498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четыре года </a:t>
            </a:r>
            <a:b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существования проекта </a:t>
            </a:r>
            <a:b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городе появилось около 90 вывесок</a:t>
            </a:r>
          </a:p>
        </p:txBody>
      </p:sp>
    </p:spTree>
    <p:extLst>
      <p:ext uri="{BB962C8B-B14F-4D97-AF65-F5344CB8AC3E}">
        <p14:creationId xmlns:p14="http://schemas.microsoft.com/office/powerpoint/2010/main" val="1287621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4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Объект 7" descr="Изображение выглядит как человек, одежда, в помещении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841DF037-C001-DE62-1A5E-E269BBB819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r="-2" b="29555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6" name="Объект 5" descr="Изображение выглядит как еда, десерт, Легкая закуска, выпечка&#10;&#10;Автоматически созданное описание">
            <a:extLst>
              <a:ext uri="{FF2B5EF4-FFF2-40B4-BE49-F238E27FC236}">
                <a16:creationId xmlns:a16="http://schemas.microsoft.com/office/drawing/2014/main" id="{C761BB0C-60D5-1634-84A0-8A5672FD90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9" r="-2" b="24541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2" name="Freeform: Shape 16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B5073E-20AD-BA6F-AE68-3C2CF497A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44" y="165044"/>
            <a:ext cx="5082012" cy="19015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spcBef>
                <a:spcPts val="1200"/>
              </a:spcBef>
            </a:pP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исчезнувшего вкуса «Коломенская пастила»</a:t>
            </a:r>
            <a:b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поддержке фонда В. 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Патанина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Content Placeholder 11">
            <a:extLst>
              <a:ext uri="{FF2B5EF4-FFF2-40B4-BE49-F238E27FC236}">
                <a16:creationId xmlns:a16="http://schemas.microsoft.com/office/drawing/2014/main" id="{C2A88024-B0BF-73C2-9EA6-3427A0DA5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0876" y="1862492"/>
            <a:ext cx="4832803" cy="4520367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990000"/>
                </a:solidFill>
              </a:rPr>
              <a:t>Автор проекта Наталья Никитина:</a:t>
            </a:r>
          </a:p>
          <a:p>
            <a:r>
              <a:rPr lang="ru-RU" sz="2000" b="1" i="1" dirty="0">
                <a:solidFill>
                  <a:srgbClr val="990000"/>
                </a:solidFill>
              </a:rPr>
              <a:t>«Через пастилу мы рассказываем о России»</a:t>
            </a:r>
          </a:p>
          <a:p>
            <a:r>
              <a:rPr lang="ru-RU" sz="2000" i="1" dirty="0">
                <a:solidFill>
                  <a:srgbClr val="990000"/>
                </a:solidFill>
              </a:rPr>
              <a:t>«Эти вкусы — точная реконструкция рецептов XVII, XIX и нач. XX веков. Вся коллекция — это нематериальное наследие Коломны, то, что нужно сохранить для наших детей».</a:t>
            </a:r>
          </a:p>
          <a:p>
            <a:r>
              <a:rPr lang="ru-RU" sz="2000" i="1" dirty="0">
                <a:solidFill>
                  <a:srgbClr val="990000"/>
                </a:solidFill>
              </a:rPr>
              <a:t>«Для нас важно воссоздать продукт, который ели наши предки. Тот самый, с тем самым вкусом. Недаром наш девиз – попробуй историю на вкус!»</a:t>
            </a:r>
          </a:p>
          <a:p>
            <a:r>
              <a:rPr lang="ru-RU" sz="2000" i="1" dirty="0">
                <a:solidFill>
                  <a:srgbClr val="990000"/>
                </a:solidFill>
              </a:rPr>
              <a:t>«Наша жизнь самым волшебным образом начала меняться и наполняться новыми смыслами. Маленький кусочек пастилы начал притягивать к нам интересных и творческих людей</a:t>
            </a:r>
          </a:p>
          <a:p>
            <a:endParaRPr lang="ru-RU" sz="2000" i="1" dirty="0">
              <a:solidFill>
                <a:srgbClr val="990000"/>
              </a:solidFill>
            </a:endParaRPr>
          </a:p>
          <a:p>
            <a:endParaRPr lang="ru-RU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88500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Объект 15" descr="Изображение выглядит как строительство, на открытом воздухе, искусство, окно&#10;&#10;Автоматически созданное описание">
            <a:extLst>
              <a:ext uri="{FF2B5EF4-FFF2-40B4-BE49-F238E27FC236}">
                <a16:creationId xmlns:a16="http://schemas.microsoft.com/office/drawing/2014/main" id="{8C6CDEAF-91E0-576E-3B80-7F6A92ACFA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4" r="-2" b="19835"/>
          <a:stretch/>
        </p:blipFill>
        <p:spPr>
          <a:xfrm>
            <a:off x="4883024" y="64013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18" name="Объект 17">
            <a:extLst>
              <a:ext uri="{FF2B5EF4-FFF2-40B4-BE49-F238E27FC236}">
                <a16:creationId xmlns:a16="http://schemas.microsoft.com/office/drawing/2014/main" id="{2FEDBCE4-CE1A-2E52-3B7A-6AAA84897F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12" r="-2" b="20214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C6615B88-B306-405A-A72E-0E811882B9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2512611"/>
            <a:ext cx="4832803" cy="366435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000" dirty="0">
                <a:solidFill>
                  <a:srgbClr val="990000"/>
                </a:solidFill>
              </a:rPr>
              <a:t>«Первоначальной задачей было сохранить большую территорию за стенами коломенского Кремля – Коломенский посад».</a:t>
            </a:r>
          </a:p>
          <a:p>
            <a:r>
              <a:rPr lang="ru-RU" sz="2000" dirty="0">
                <a:solidFill>
                  <a:srgbClr val="990000"/>
                </a:solidFill>
              </a:rPr>
              <a:t>Потребовалось провести большую исследовательскую работу. Рецепт древнего калача полностью восстановили со всеми хитростями приготовления теста и особой технологии выпекания. </a:t>
            </a:r>
          </a:p>
          <a:p>
            <a:endParaRPr lang="ru-RU" sz="2000" dirty="0">
              <a:solidFill>
                <a:srgbClr val="990000"/>
              </a:solidFill>
            </a:endParaRPr>
          </a:p>
          <a:p>
            <a:endParaRPr lang="en-US" sz="2000" dirty="0"/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43FCF882-9652-C9D3-F79F-C4BC3C8A5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25" y="165044"/>
            <a:ext cx="4832803" cy="19015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200"/>
              </a:spcBef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«Калачная»</a:t>
            </a:r>
            <a:br>
              <a:rPr lang="ru-RU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200" dirty="0">
                <a:solidFill>
                  <a:schemeClr val="bg1"/>
                </a:solidFill>
              </a:rPr>
              <a:t>п</a:t>
            </a:r>
            <a:br>
              <a:rPr lang="ru-RU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музея важный шаг по  сохранению и реконструкции Коломенского посада.</a:t>
            </a:r>
            <a:endParaRPr lang="en-US" sz="2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7044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Объект 14" descr="Изображение выглядит как дверь, окно, строительство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E14070B3-2B65-D0DC-18FF-2C35DC3E37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31" r="-2" b="17035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23" name="Объект 22" descr="Изображение выглядит как стена, колесо, в помещении, Велосипедное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6767A601-2C29-C979-F351-3B3EB022E2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2409" r="-2" b="15742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ED8A8-1813-8D29-72B3-CD8CFC2B1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284263"/>
            <a:ext cx="4767411" cy="1434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Музей-резиденция «</a:t>
            </a:r>
            <a:r>
              <a:rPr lang="ru-RU" sz="3200" b="1" kern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Арткоммуналка</a:t>
            </a:r>
            <a:r>
              <a:rPr lang="ru-RU" sz="32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. Ерофеев и Другие»</a:t>
            </a:r>
            <a:endParaRPr lang="en-US" sz="32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BBB645F3-3312-CBFC-606C-DE3389CC4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317" y="2340864"/>
            <a:ext cx="5286700" cy="366435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400" dirty="0">
                <a:solidFill>
                  <a:srgbClr val="C00000"/>
                </a:solidFill>
              </a:rPr>
              <a:t>Интерьеры музея воссоздают обстановку коммунальной квартиры 60-х годов XX в. Посетителей музея угощают традиционными советскими угощениями.</a:t>
            </a:r>
          </a:p>
          <a:p>
            <a:r>
              <a:rPr lang="ru-RU" sz="2400" dirty="0">
                <a:solidFill>
                  <a:srgbClr val="C00000"/>
                </a:solidFill>
              </a:rPr>
              <a:t>«</a:t>
            </a:r>
            <a:r>
              <a:rPr lang="ru-RU" sz="2400" dirty="0" err="1">
                <a:solidFill>
                  <a:srgbClr val="C00000"/>
                </a:solidFill>
              </a:rPr>
              <a:t>Арткоммуналка</a:t>
            </a:r>
            <a:r>
              <a:rPr lang="ru-RU" sz="2400" dirty="0">
                <a:solidFill>
                  <a:srgbClr val="C00000"/>
                </a:solidFill>
              </a:rPr>
              <a:t>» функционирует в формате грантовой резиденции для художников и писателей, создающих здесь и сейчас новое искусство и новую литературу. </a:t>
            </a:r>
          </a:p>
        </p:txBody>
      </p:sp>
    </p:spTree>
    <p:extLst>
      <p:ext uri="{BB962C8B-B14F-4D97-AF65-F5344CB8AC3E}">
        <p14:creationId xmlns:p14="http://schemas.microsoft.com/office/powerpoint/2010/main" val="7992599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14671</TotalTime>
  <Words>1423</Words>
  <Application>Microsoft Office PowerPoint</Application>
  <PresentationFormat>Широкоэкранный</PresentationFormat>
  <Paragraphs>129</Paragraphs>
  <Slides>20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Circe</vt:lpstr>
      <vt:lpstr>Circe Bold</vt:lpstr>
      <vt:lpstr>Тема Office</vt:lpstr>
      <vt:lpstr>1_Тема Office</vt:lpstr>
      <vt:lpstr>Примеры современных социокультурных проектов  по сохранению локального наследия</vt:lpstr>
      <vt:lpstr>Примеры социокультурных проектов по сохранению локального наследия </vt:lpstr>
      <vt:lpstr>Презентация PowerPoint</vt:lpstr>
      <vt:lpstr>Музей купеческой предприимчивости «Заозерские маяки» </vt:lpstr>
      <vt:lpstr>Презентация PowerPoint</vt:lpstr>
      <vt:lpstr>За четыре года  существования проекта  в городе появилось около 90 вывесок</vt:lpstr>
      <vt:lpstr>Музей исчезнувшего вкуса «Коломенская пастила» При поддержке фонда В. Патанина. </vt:lpstr>
      <vt:lpstr>Музей «Калачная» п Открытие музея важный шаг по  сохранению и реконструкции Коломенского посада.</vt:lpstr>
      <vt:lpstr>Музей-резиденция «Арткоммуналка. Ерофеев и Другие»</vt:lpstr>
      <vt:lpstr>Данилов «Ленина, 21» -  л проект по восстановлению старинного здания и превращению его  в арт-пространство</vt:lpstr>
      <vt:lpstr>Данилов. Проект  «Открытый город» </vt:lpstr>
      <vt:lpstr>Музей-аптека  Братьев Юргенсонъ в Твери </vt:lpstr>
      <vt:lpstr>Музейный эксперимент  «Живая история со вкусом мяты»</vt:lpstr>
      <vt:lpstr>Экскурсионная программа  в усадьбе «Знаменское-Раёк»</vt:lpstr>
      <vt:lpstr>Новосибирск Интегральный музей-квартира повседневности Академгородка</vt:lpstr>
      <vt:lpstr>Салоны музея</vt:lpstr>
      <vt:lpstr>«Под облаками» – музыкальная этнография, сохранение подлинной нематериальной культуры</vt:lpstr>
      <vt:lpstr>Презентация PowerPoint</vt:lpstr>
      <vt:lpstr>Полезные ссылки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Лесной терем Асташово</dc:title>
  <dc:creator>A33609</dc:creator>
  <cp:lastModifiedBy>A33609</cp:lastModifiedBy>
  <cp:revision>45</cp:revision>
  <dcterms:created xsi:type="dcterms:W3CDTF">2023-04-25T19:53:35Z</dcterms:created>
  <dcterms:modified xsi:type="dcterms:W3CDTF">2023-05-24T17:51:13Z</dcterms:modified>
</cp:coreProperties>
</file>